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6" r:id="rId2"/>
    <p:sldId id="299" r:id="rId3"/>
    <p:sldId id="308" r:id="rId4"/>
    <p:sldId id="313" r:id="rId5"/>
    <p:sldId id="279" r:id="rId6"/>
    <p:sldId id="301" r:id="rId7"/>
    <p:sldId id="309" r:id="rId8"/>
    <p:sldId id="314" r:id="rId9"/>
    <p:sldId id="304" r:id="rId10"/>
    <p:sldId id="315" r:id="rId11"/>
    <p:sldId id="316" r:id="rId12"/>
    <p:sldId id="306" r:id="rId13"/>
    <p:sldId id="310" r:id="rId14"/>
    <p:sldId id="312" r:id="rId15"/>
    <p:sldId id="31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8" autoAdjust="0"/>
    <p:restoredTop sz="94660"/>
  </p:normalViewPr>
  <p:slideViewPr>
    <p:cSldViewPr>
      <p:cViewPr>
        <p:scale>
          <a:sx n="96" d="100"/>
          <a:sy n="96" d="100"/>
        </p:scale>
        <p:origin x="612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0F747-863B-42B4-8BEF-7B4647D5E7BC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32421-55A5-4C50-BF54-26B394DB3B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3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D27273C-C774-4C73-970E-C5D23728EEE1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79A80FA-3267-4C85-9DB8-C0DE4AB44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Ð¼ÑÐ·ÑÐºÐ°Ð»ÑÐ½Ð°Ñ ÑÐ°Ð¼ÐºÐ° Ð½Ð° Ð·Ð°ÑÑÐ°Ð²Ðº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7729" y="-1138270"/>
            <a:ext cx="684853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14"/>
            <a:ext cx="9168985" cy="68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620688"/>
            <a:ext cx="6840760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ПРОГРАММЫ </a:t>
            </a: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«МУЗЫКАЛЬНЫЙ ФОЛЬКЛОР»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8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ru-RU" sz="2800" b="1" dirty="0"/>
              <a:t>Участие в творческих конкурсах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70664"/>
            <a:ext cx="3508375" cy="3508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74" y="1710851"/>
            <a:ext cx="4428000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Концертная деятельность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8880"/>
            <a:ext cx="2631281" cy="350837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0" y="1997067"/>
            <a:ext cx="3159000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3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Участие в творческих </a:t>
            </a:r>
            <a:r>
              <a:rPr lang="ru-RU" sz="2400" b="1" dirty="0" smtClean="0"/>
              <a:t>конкурсах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8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378036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Поддержка одаренных детей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Победители </a:t>
            </a:r>
            <a:r>
              <a:rPr lang="ru-RU" dirty="0" smtClean="0"/>
              <a:t>конкурсов</a:t>
            </a:r>
            <a:r>
              <a:rPr lang="ru-RU" dirty="0"/>
              <a:t> </a:t>
            </a:r>
            <a:r>
              <a:rPr lang="ru-RU" dirty="0" smtClean="0"/>
              <a:t>могут быть представлены к получению стипендий:</a:t>
            </a:r>
          </a:p>
          <a:p>
            <a:r>
              <a:rPr lang="ru-RU" dirty="0" smtClean="0"/>
              <a:t>Именная </a:t>
            </a:r>
            <a:r>
              <a:rPr lang="ru-RU" dirty="0"/>
              <a:t>стипендия Губернатора Московской области для одаренных детей 27 тыс. руб.</a:t>
            </a:r>
          </a:p>
          <a:p>
            <a:r>
              <a:rPr lang="ru-RU" dirty="0"/>
              <a:t> Стипендия Губернатора Московской области для одаренных детей с ОВЗ </a:t>
            </a:r>
          </a:p>
          <a:p>
            <a:pPr marL="68580" indent="0">
              <a:buNone/>
            </a:pPr>
            <a:r>
              <a:rPr lang="ru-RU" dirty="0"/>
              <a:t> 4-6 тыс. руб. ежемесячно</a:t>
            </a:r>
          </a:p>
          <a:p>
            <a:r>
              <a:rPr lang="ru-RU" dirty="0"/>
              <a:t>3. Муниципальная стипендия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5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Путевки во всероссийские детские центры «Сириус</a:t>
            </a:r>
            <a:r>
              <a:rPr lang="ru-RU" sz="2400" b="1" dirty="0" smtClean="0"/>
              <a:t>», «Артек»,  </a:t>
            </a:r>
            <a:r>
              <a:rPr lang="ru-RU" sz="2400" b="1" dirty="0"/>
              <a:t>«Орленок»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292125" cy="219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419475" cy="256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F:\презентация школы\хоровое пение\IMG-20190628-WA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37920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963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Внеклассная деятельность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9" y="1484784"/>
            <a:ext cx="3508375" cy="3508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068960"/>
            <a:ext cx="3511600" cy="3511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62" y="1556792"/>
            <a:ext cx="3996000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3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Предпрофессиональная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«Музыкальный фольклор»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ru-RU" sz="3400" dirty="0"/>
              <a:t>Реализуется  на  основе  и  с  учетом  федеральных  государственных  требований, утвержденных  приказом  Министерства культуры РФ от 12.12.2014 N 2156"Об утверждении федеральных государственных требований к минимуму содержания, структуре и условиям реализации дополнительной предпрофессиональной программы в области музыкального искусства "Музыкальный фольклор" и сроку обучения по этой программе"</a:t>
            </a:r>
          </a:p>
          <a:p>
            <a:r>
              <a:rPr lang="ru-RU" sz="3400" dirty="0"/>
              <a:t>Срок освоения программы 8 лет. Для учащихся, планирующих поступление в образовательные учреждения, реализующие основные профессиональные образовательные программы в области музыкального искусства, может быть увеличен на один год.</a:t>
            </a:r>
          </a:p>
          <a:p>
            <a:r>
              <a:rPr lang="ru-RU" sz="3400" dirty="0"/>
              <a:t>Возраст детей, поступающих в 1 класс от 6,5 до 9 лет.</a:t>
            </a:r>
          </a:p>
          <a:p>
            <a:endParaRPr lang="ru-RU" sz="3400" dirty="0"/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88654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УЧЕБНЫЙ ПЛАН</a:t>
            </a:r>
            <a:endParaRPr lang="ru-RU" sz="36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307718"/>
              </p:ext>
            </p:extLst>
          </p:nvPr>
        </p:nvGraphicFramePr>
        <p:xfrm>
          <a:off x="1043490" y="1628800"/>
          <a:ext cx="6336704" cy="4375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565">
                  <a:extLst>
                    <a:ext uri="{9D8B030D-6E8A-4147-A177-3AD203B41FA5}">
                      <a16:colId xmlns:a16="http://schemas.microsoft.com/office/drawing/2014/main" val="1207412247"/>
                    </a:ext>
                  </a:extLst>
                </a:gridCol>
                <a:gridCol w="1507097">
                  <a:extLst>
                    <a:ext uri="{9D8B030D-6E8A-4147-A177-3AD203B41FA5}">
                      <a16:colId xmlns:a16="http://schemas.microsoft.com/office/drawing/2014/main" val="1272664081"/>
                    </a:ext>
                  </a:extLst>
                </a:gridCol>
                <a:gridCol w="391283">
                  <a:extLst>
                    <a:ext uri="{9D8B030D-6E8A-4147-A177-3AD203B41FA5}">
                      <a16:colId xmlns:a16="http://schemas.microsoft.com/office/drawing/2014/main" val="753151931"/>
                    </a:ext>
                  </a:extLst>
                </a:gridCol>
                <a:gridCol w="486699">
                  <a:extLst>
                    <a:ext uri="{9D8B030D-6E8A-4147-A177-3AD203B41FA5}">
                      <a16:colId xmlns:a16="http://schemas.microsoft.com/office/drawing/2014/main" val="2836536935"/>
                    </a:ext>
                  </a:extLst>
                </a:gridCol>
                <a:gridCol w="583489">
                  <a:extLst>
                    <a:ext uri="{9D8B030D-6E8A-4147-A177-3AD203B41FA5}">
                      <a16:colId xmlns:a16="http://schemas.microsoft.com/office/drawing/2014/main" val="1701554948"/>
                    </a:ext>
                  </a:extLst>
                </a:gridCol>
                <a:gridCol w="622619">
                  <a:extLst>
                    <a:ext uri="{9D8B030D-6E8A-4147-A177-3AD203B41FA5}">
                      <a16:colId xmlns:a16="http://schemas.microsoft.com/office/drawing/2014/main" val="330745810"/>
                    </a:ext>
                  </a:extLst>
                </a:gridCol>
                <a:gridCol w="448258">
                  <a:extLst>
                    <a:ext uri="{9D8B030D-6E8A-4147-A177-3AD203B41FA5}">
                      <a16:colId xmlns:a16="http://schemas.microsoft.com/office/drawing/2014/main" val="3406363263"/>
                    </a:ext>
                  </a:extLst>
                </a:gridCol>
                <a:gridCol w="391283">
                  <a:extLst>
                    <a:ext uri="{9D8B030D-6E8A-4147-A177-3AD203B41FA5}">
                      <a16:colId xmlns:a16="http://schemas.microsoft.com/office/drawing/2014/main" val="2318805073"/>
                    </a:ext>
                  </a:extLst>
                </a:gridCol>
                <a:gridCol w="486013">
                  <a:extLst>
                    <a:ext uri="{9D8B030D-6E8A-4147-A177-3AD203B41FA5}">
                      <a16:colId xmlns:a16="http://schemas.microsoft.com/office/drawing/2014/main" val="222373209"/>
                    </a:ext>
                  </a:extLst>
                </a:gridCol>
                <a:gridCol w="486699">
                  <a:extLst>
                    <a:ext uri="{9D8B030D-6E8A-4147-A177-3AD203B41FA5}">
                      <a16:colId xmlns:a16="http://schemas.microsoft.com/office/drawing/2014/main" val="2841331207"/>
                    </a:ext>
                  </a:extLst>
                </a:gridCol>
                <a:gridCol w="486699">
                  <a:extLst>
                    <a:ext uri="{9D8B030D-6E8A-4147-A177-3AD203B41FA5}">
                      <a16:colId xmlns:a16="http://schemas.microsoft.com/office/drawing/2014/main" val="1322216670"/>
                    </a:ext>
                  </a:extLst>
                </a:gridCol>
              </a:tblGrid>
              <a:tr h="519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п/п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предмета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Годы обучения (классы), количество аудиторных часов в неделю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714860"/>
                  </a:ext>
                </a:extLst>
              </a:tr>
              <a:tr h="129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III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IV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VII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VIII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IX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extLst>
                  <a:ext uri="{0D108BD9-81ED-4DB2-BD59-A6C34878D82A}">
                    <a16:rowId xmlns:a16="http://schemas.microsoft.com/office/drawing/2014/main" val="37158801"/>
                  </a:ext>
                </a:extLst>
              </a:tr>
              <a:tr h="25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Фольклорный ансамбль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extLst>
                  <a:ext uri="{0D108BD9-81ED-4DB2-BD59-A6C34878D82A}">
                    <a16:rowId xmlns:a16="http://schemas.microsoft.com/office/drawing/2014/main" val="362218990"/>
                  </a:ext>
                </a:extLst>
              </a:tr>
              <a:tr h="25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Музыкальный инструмент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extLst>
                  <a:ext uri="{0D108BD9-81ED-4DB2-BD59-A6C34878D82A}">
                    <a16:rowId xmlns:a16="http://schemas.microsoft.com/office/drawing/2014/main" val="554980767"/>
                  </a:ext>
                </a:extLst>
              </a:tr>
              <a:tr h="129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Сольфеджио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extLst>
                  <a:ext uri="{0D108BD9-81ED-4DB2-BD59-A6C34878D82A}">
                    <a16:rowId xmlns:a16="http://schemas.microsoft.com/office/drawing/2014/main" val="3316539349"/>
                  </a:ext>
                </a:extLst>
              </a:tr>
              <a:tr h="389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Народное музыкальное творчество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extLst>
                  <a:ext uri="{0D108BD9-81ED-4DB2-BD59-A6C34878D82A}">
                    <a16:rowId xmlns:a16="http://schemas.microsoft.com/office/drawing/2014/main" val="2425312149"/>
                  </a:ext>
                </a:extLst>
              </a:tr>
              <a:tr h="25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Музыкальная литература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extLst>
                  <a:ext uri="{0D108BD9-81ED-4DB2-BD59-A6C34878D82A}">
                    <a16:rowId xmlns:a16="http://schemas.microsoft.com/office/drawing/2014/main" val="2574707725"/>
                  </a:ext>
                </a:extLst>
              </a:tr>
              <a:tr h="129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extLst>
                  <a:ext uri="{0D108BD9-81ED-4DB2-BD59-A6C34878D82A}">
                    <a16:rowId xmlns:a16="http://schemas.microsoft.com/office/drawing/2014/main" val="960521320"/>
                  </a:ext>
                </a:extLst>
              </a:tr>
              <a:tr h="129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Консультации: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Годовая нагрузка в часах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09707"/>
                  </a:ext>
                </a:extLst>
              </a:tr>
              <a:tr h="25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Фольклорный ансамбль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extLst>
                  <a:ext uri="{0D108BD9-81ED-4DB2-BD59-A6C34878D82A}">
                    <a16:rowId xmlns:a16="http://schemas.microsoft.com/office/drawing/2014/main" val="4283544862"/>
                  </a:ext>
                </a:extLst>
              </a:tr>
              <a:tr h="25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Музыкальный инструмент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extLst>
                  <a:ext uri="{0D108BD9-81ED-4DB2-BD59-A6C34878D82A}">
                    <a16:rowId xmlns:a16="http://schemas.microsoft.com/office/drawing/2014/main" val="2800676943"/>
                  </a:ext>
                </a:extLst>
              </a:tr>
              <a:tr h="129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Сольфеджио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extLst>
                  <a:ext uri="{0D108BD9-81ED-4DB2-BD59-A6C34878D82A}">
                    <a16:rowId xmlns:a16="http://schemas.microsoft.com/office/drawing/2014/main" val="3207271724"/>
                  </a:ext>
                </a:extLst>
              </a:tr>
              <a:tr h="389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Народное музыкальное творчество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extLst>
                  <a:ext uri="{0D108BD9-81ED-4DB2-BD59-A6C34878D82A}">
                    <a16:rowId xmlns:a16="http://schemas.microsoft.com/office/drawing/2014/main" val="2186932034"/>
                  </a:ext>
                </a:extLst>
              </a:tr>
              <a:tr h="259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Музыкальная литература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727" marR="48727" marT="0" marB="0" anchor="ctr"/>
                </a:tc>
                <a:extLst>
                  <a:ext uri="{0D108BD9-81ED-4DB2-BD59-A6C34878D82A}">
                    <a16:rowId xmlns:a16="http://schemas.microsoft.com/office/drawing/2014/main" val="140984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67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Autofit/>
          </a:bodyPr>
          <a:lstStyle/>
          <a:p>
            <a:r>
              <a:rPr lang="ru-RU" sz="2000" b="1" dirty="0"/>
              <a:t>Преподаватели:</a:t>
            </a:r>
            <a:br>
              <a:rPr lang="ru-RU" sz="2000" b="1" dirty="0"/>
            </a:br>
            <a:r>
              <a:rPr lang="ru-RU" sz="2000" b="1" dirty="0"/>
              <a:t> </a:t>
            </a:r>
            <a:r>
              <a:rPr lang="ru-RU" sz="2000" b="1" dirty="0" err="1"/>
              <a:t>Тумакова</a:t>
            </a:r>
            <a:r>
              <a:rPr lang="ru-RU" sz="2000" b="1" dirty="0"/>
              <a:t> Марина Александровна,</a:t>
            </a:r>
            <a:br>
              <a:rPr lang="ru-RU" sz="2000" b="1" dirty="0"/>
            </a:br>
            <a:r>
              <a:rPr lang="ru-RU" sz="2000" b="1" dirty="0"/>
              <a:t> Токарев Игорь Владимирович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3" y="2492896"/>
            <a:ext cx="6231981" cy="350837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8760"/>
            <a:ext cx="267300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8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6480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Фольклорный ансамбль «Солнце красное»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4356000" cy="435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24744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Фольклорный ансамбль «Лада»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4916512" cy="4500000"/>
          </a:xfrm>
        </p:spPr>
      </p:pic>
    </p:spTree>
    <p:extLst>
      <p:ext uri="{BB962C8B-B14F-4D97-AF65-F5344CB8AC3E}">
        <p14:creationId xmlns:p14="http://schemas.microsoft.com/office/powerpoint/2010/main" val="251580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56674" cy="64807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Папский институт музыки. Ватикан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3888000" cy="29160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42784"/>
            <a:ext cx="4080000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1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Национальный музей музыки им. М. Глинки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3541548" cy="4176000"/>
          </a:xfrm>
        </p:spPr>
      </p:pic>
    </p:spTree>
    <p:extLst>
      <p:ext uri="{BB962C8B-B14F-4D97-AF65-F5344CB8AC3E}">
        <p14:creationId xmlns:p14="http://schemas.microsoft.com/office/powerpoint/2010/main" val="193618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Творческие поездки на конкурсы </a:t>
            </a:r>
            <a:endParaRPr lang="ru-RU" sz="28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698875" cy="3698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4176000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56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822</TotalTime>
  <Words>359</Words>
  <Application>Microsoft Office PowerPoint</Application>
  <PresentationFormat>Экран (4:3)</PresentationFormat>
  <Paragraphs>165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Century Gothic</vt:lpstr>
      <vt:lpstr>Times New Roman</vt:lpstr>
      <vt:lpstr>Wingdings 2</vt:lpstr>
      <vt:lpstr>Остин</vt:lpstr>
      <vt:lpstr>Презентация PowerPoint</vt:lpstr>
      <vt:lpstr>Предпрофессиональная программа  «Музыкальный фольклор»</vt:lpstr>
      <vt:lpstr>УЧЕБНЫЙ ПЛАН</vt:lpstr>
      <vt:lpstr>Преподаватели:  Тумакова Марина Александровна,  Токарев Игорь Владимирович </vt:lpstr>
      <vt:lpstr>Фольклорный ансамбль «Солнце красное»</vt:lpstr>
      <vt:lpstr>Фольклорный ансамбль «Лада»</vt:lpstr>
      <vt:lpstr>Папский институт музыки. Ватикан</vt:lpstr>
      <vt:lpstr>Национальный музей музыки им. М. Глинки</vt:lpstr>
      <vt:lpstr>Творческие поездки на конкурсы </vt:lpstr>
      <vt:lpstr>Участие в творческих конкурсах </vt:lpstr>
      <vt:lpstr>Концертная деятельность</vt:lpstr>
      <vt:lpstr>Участие в творческих конкурсах</vt:lpstr>
      <vt:lpstr>Поддержка одаренных детей</vt:lpstr>
      <vt:lpstr>Путевки во всероссийские детские центры «Сириус», «Артек»,  «Орленок»</vt:lpstr>
      <vt:lpstr>Внеклассная деятельность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качества реализации дополнительных образовательных программ за 2018-2019 учебный год</dc:title>
  <dc:creator>user</dc:creator>
  <cp:lastModifiedBy>Пользователь</cp:lastModifiedBy>
  <cp:revision>87</cp:revision>
  <dcterms:created xsi:type="dcterms:W3CDTF">2019-06-10T08:39:01Z</dcterms:created>
  <dcterms:modified xsi:type="dcterms:W3CDTF">2020-04-26T20:26:10Z</dcterms:modified>
</cp:coreProperties>
</file>